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6" d="100"/>
          <a:sy n="76" d="100"/>
        </p:scale>
        <p:origin x="54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mh\Dropbox\8_NGMS\Popcorn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mh\Dropbox\8_NGMS\Popcorn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en-US"/>
              <a:t>Number of Kernels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1809492563429572"/>
          <c:y val="0.22336913960446242"/>
          <c:w val="0.83468285214348203"/>
          <c:h val="0.66118466462907222"/>
        </c:manualLayout>
      </c:layout>
      <c:barChart>
        <c:barDir val="col"/>
        <c:grouping val="clustered"/>
        <c:varyColors val="0"/>
        <c:ser>
          <c:idx val="0"/>
          <c:order val="0"/>
          <c:spPr>
            <a:gradFill rotWithShape="1">
              <a:gsLst>
                <a:gs pos="0">
                  <a:schemeClr val="accent6">
                    <a:satMod val="103000"/>
                    <a:lumMod val="102000"/>
                    <a:tint val="94000"/>
                  </a:schemeClr>
                </a:gs>
                <a:gs pos="50000">
                  <a:schemeClr val="accent6">
                    <a:satMod val="110000"/>
                    <a:lumMod val="100000"/>
                    <a:shade val="100000"/>
                  </a:schemeClr>
                </a:gs>
                <a:gs pos="100000">
                  <a:schemeClr val="accent6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Sheet1!$B$5:$B$6</c:f>
              <c:strCache>
                <c:ptCount val="2"/>
                <c:pt idx="0">
                  <c:v>Before</c:v>
                </c:pt>
                <c:pt idx="1">
                  <c:v>After</c:v>
                </c:pt>
              </c:strCache>
            </c:strRef>
          </c:cat>
          <c:val>
            <c:numRef>
              <c:f>Sheet1!$C$5:$C$6</c:f>
              <c:numCache>
                <c:formatCode>General</c:formatCode>
                <c:ptCount val="2"/>
                <c:pt idx="0">
                  <c:v>452</c:v>
                </c:pt>
                <c:pt idx="1">
                  <c:v>452</c:v>
                </c:pt>
              </c:numCache>
            </c:numRef>
          </c:val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314715304"/>
        <c:axId val="314709032"/>
      </c:barChart>
      <c:catAx>
        <c:axId val="31471530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Before and After popping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14709032"/>
        <c:crosses val="autoZero"/>
        <c:auto val="1"/>
        <c:lblAlgn val="ctr"/>
        <c:lblOffset val="100"/>
        <c:noMultiLvlLbl val="0"/>
      </c:catAx>
      <c:valAx>
        <c:axId val="3147090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Number of kernels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147153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en-US"/>
              <a:t>Difference in Mass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gradFill rotWithShape="1">
              <a:gsLst>
                <a:gs pos="0">
                  <a:schemeClr val="accent4">
                    <a:satMod val="103000"/>
                    <a:lumMod val="102000"/>
                    <a:tint val="94000"/>
                  </a:schemeClr>
                </a:gs>
                <a:gs pos="50000">
                  <a:schemeClr val="accent4">
                    <a:satMod val="110000"/>
                    <a:lumMod val="100000"/>
                    <a:shade val="100000"/>
                  </a:schemeClr>
                </a:gs>
                <a:gs pos="100000">
                  <a:schemeClr val="accent4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Sheet1!$B$10:$B$11</c:f>
              <c:strCache>
                <c:ptCount val="2"/>
                <c:pt idx="0">
                  <c:v>Before</c:v>
                </c:pt>
                <c:pt idx="1">
                  <c:v>After</c:v>
                </c:pt>
              </c:strCache>
            </c:strRef>
          </c:cat>
          <c:val>
            <c:numRef>
              <c:f>Sheet1!$C$10:$C$11</c:f>
              <c:numCache>
                <c:formatCode>General</c:formatCode>
                <c:ptCount val="2"/>
                <c:pt idx="0">
                  <c:v>75.5</c:v>
                </c:pt>
                <c:pt idx="1">
                  <c:v>66.8</c:v>
                </c:pt>
              </c:numCache>
            </c:numRef>
          </c:val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313055288"/>
        <c:axId val="313055680"/>
      </c:barChart>
      <c:catAx>
        <c:axId val="31305528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Before and After Popping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13055680"/>
        <c:crosses val="autoZero"/>
        <c:auto val="1"/>
        <c:lblAlgn val="ctr"/>
        <c:lblOffset val="100"/>
        <c:noMultiLvlLbl val="0"/>
      </c:catAx>
      <c:valAx>
        <c:axId val="3130556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Mass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130552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withinLinear" id="17">
  <a:schemeClr val="accent4"/>
</cs:colorStyle>
</file>

<file path=ppt/charts/style1.xml><?xml version="1.0" encoding="utf-8"?>
<cs:chartStyle xmlns:cs="http://schemas.microsoft.com/office/drawing/2012/chartStyle" xmlns:a="http://schemas.openxmlformats.org/drawingml/2006/main" id="209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lt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lt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lt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9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lt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lt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lt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FE575-203B-436E-B8B1-F5E6821227C6}" type="datetimeFigureOut">
              <a:rPr lang="en-US" smtClean="0"/>
              <a:t>8/31/2014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70728-0FE2-4D42-930B-5A68D1E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8139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FE575-203B-436E-B8B1-F5E6821227C6}" type="datetimeFigureOut">
              <a:rPr lang="en-US" smtClean="0"/>
              <a:t>8/31/2014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70728-0FE2-4D42-930B-5A68D1E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6906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FE575-203B-436E-B8B1-F5E6821227C6}" type="datetimeFigureOut">
              <a:rPr lang="en-US" smtClean="0"/>
              <a:t>8/31/2014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70728-0FE2-4D42-930B-5A68D1E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5523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FE575-203B-436E-B8B1-F5E6821227C6}" type="datetimeFigureOut">
              <a:rPr lang="en-US" smtClean="0"/>
              <a:t>8/31/2014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70728-0FE2-4D42-930B-5A68D1E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9014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FE575-203B-436E-B8B1-F5E6821227C6}" type="datetimeFigureOut">
              <a:rPr lang="en-US" smtClean="0"/>
              <a:t>8/31/2014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70728-0FE2-4D42-930B-5A68D1E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7525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FE575-203B-436E-B8B1-F5E6821227C6}" type="datetimeFigureOut">
              <a:rPr lang="en-US" smtClean="0"/>
              <a:t>8/31/2014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70728-0FE2-4D42-930B-5A68D1E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974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FE575-203B-436E-B8B1-F5E6821227C6}" type="datetimeFigureOut">
              <a:rPr lang="en-US" smtClean="0"/>
              <a:t>8/31/2014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70728-0FE2-4D42-930B-5A68D1E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5848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FE575-203B-436E-B8B1-F5E6821227C6}" type="datetimeFigureOut">
              <a:rPr lang="en-US" smtClean="0"/>
              <a:t>8/31/2014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70728-0FE2-4D42-930B-5A68D1E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3377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FE575-203B-436E-B8B1-F5E6821227C6}" type="datetimeFigureOut">
              <a:rPr lang="en-US" smtClean="0"/>
              <a:t>8/31/2014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70728-0FE2-4D42-930B-5A68D1E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1940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FE575-203B-436E-B8B1-F5E6821227C6}" type="datetimeFigureOut">
              <a:rPr lang="en-US" smtClean="0"/>
              <a:t>8/31/2014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70728-0FE2-4D42-930B-5A68D1E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2019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FE575-203B-436E-B8B1-F5E6821227C6}" type="datetimeFigureOut">
              <a:rPr lang="en-US" smtClean="0"/>
              <a:t>8/31/2014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70728-0FE2-4D42-930B-5A68D1E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6575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CFE575-203B-436E-B8B1-F5E6821227C6}" type="datetimeFigureOut">
              <a:rPr lang="en-US" smtClean="0"/>
              <a:t>8/31/2014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F70728-0FE2-4D42-930B-5A68D1E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477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27716305"/>
              </p:ext>
            </p:extLst>
          </p:nvPr>
        </p:nvGraphicFramePr>
        <p:xfrm>
          <a:off x="165100" y="138906"/>
          <a:ext cx="5181600" cy="49537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23655430"/>
              </p:ext>
            </p:extLst>
          </p:nvPr>
        </p:nvGraphicFramePr>
        <p:xfrm>
          <a:off x="5540374" y="137318"/>
          <a:ext cx="5876925" cy="49426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736600" y="5499100"/>
            <a:ext cx="44831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>
                <a:latin typeface="Castellar" panose="020A0402060406010301" pitchFamily="18" charset="0"/>
              </a:rPr>
              <a:t>Results</a:t>
            </a:r>
            <a:endParaRPr lang="en-US" sz="6000" dirty="0">
              <a:latin typeface="Castellar" panose="020A0402060406010301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09489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</Words>
  <Application>Microsoft Office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Castellar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Mason Kim</dc:creator>
  <cp:lastModifiedBy>Mason Kim</cp:lastModifiedBy>
  <cp:revision>1</cp:revision>
  <dcterms:created xsi:type="dcterms:W3CDTF">2014-08-31T16:10:29Z</dcterms:created>
  <dcterms:modified xsi:type="dcterms:W3CDTF">2014-08-31T16:11:24Z</dcterms:modified>
</cp:coreProperties>
</file>